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69" r:id="rId3"/>
    <p:sldId id="270" r:id="rId4"/>
    <p:sldId id="271" r:id="rId5"/>
    <p:sldId id="278" r:id="rId6"/>
    <p:sldId id="275" r:id="rId7"/>
    <p:sldId id="257" r:id="rId8"/>
    <p:sldId id="258" r:id="rId9"/>
    <p:sldId id="276" r:id="rId10"/>
    <p:sldId id="260" r:id="rId11"/>
    <p:sldId id="272" r:id="rId12"/>
    <p:sldId id="273" r:id="rId13"/>
    <p:sldId id="262" r:id="rId14"/>
    <p:sldId id="263" r:id="rId15"/>
    <p:sldId id="284" r:id="rId16"/>
    <p:sldId id="285" r:id="rId17"/>
    <p:sldId id="286" r:id="rId18"/>
    <p:sldId id="288" r:id="rId19"/>
    <p:sldId id="287" r:id="rId20"/>
    <p:sldId id="277" r:id="rId21"/>
    <p:sldId id="279" r:id="rId22"/>
    <p:sldId id="281" r:id="rId23"/>
    <p:sldId id="280" r:id="rId24"/>
    <p:sldId id="289" r:id="rId25"/>
    <p:sldId id="290" r:id="rId26"/>
    <p:sldId id="259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ster_ppt.png">
            <a:extLst>
              <a:ext uri="{FF2B5EF4-FFF2-40B4-BE49-F238E27FC236}">
                <a16:creationId xmlns:a16="http://schemas.microsoft.com/office/drawing/2014/main" xmlns="" id="{6084BE92-71CE-4E42-9D92-4D6F0812E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707" y="4805619"/>
            <a:ext cx="7772400" cy="1470025"/>
          </a:xfrm>
          <a:ln>
            <a:noFill/>
          </a:ln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497840"/>
            <a:ext cx="7487920" cy="919798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767839"/>
            <a:ext cx="7487920" cy="4033521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45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ster_FIM.png">
            <a:extLst>
              <a:ext uri="{FF2B5EF4-FFF2-40B4-BE49-F238E27FC236}">
                <a16:creationId xmlns:a16="http://schemas.microsoft.com/office/drawing/2014/main" xmlns="" id="{6A565F66-26EC-429E-99B5-A3D1D6A48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5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7A378A0-0F0F-4078-8155-AD824DFD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457E65-F046-4235-96F4-19DB8F1078D8}" type="datetimeFigureOut">
              <a:rPr lang="pt-BR"/>
              <a:pPr>
                <a:defRPr/>
              </a:pPr>
              <a:t>27/08/2021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AA5B2D5-A454-4CF0-9F41-347A8045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94D2AB8-84F3-49C8-BA32-AC423591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568F56E-2A35-4803-8E07-B582FF7E5F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10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ster_TEXTO_ppt.png">
            <a:extLst>
              <a:ext uri="{FF2B5EF4-FFF2-40B4-BE49-F238E27FC236}">
                <a16:creationId xmlns:a16="http://schemas.microsoft.com/office/drawing/2014/main" xmlns="" id="{D45D134B-2240-4590-9557-96B988B3E4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C2E6A469-622F-4B3C-A255-4C4D5BAE22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A25C246A-41FA-494F-8698-3A52B5609F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7" r:id="rId3"/>
    <p:sldLayoutId id="214748378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D6496"/>
          </a:solidFill>
          <a:latin typeface="Tahoma"/>
          <a:ea typeface="MS PGothic" pitchFamily="34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  <a:cs typeface="Tahom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  <a:cs typeface="Tahom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  <a:cs typeface="Tahom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  <a:cs typeface="Tahom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D6496"/>
          </a:solidFill>
          <a:latin typeface="Tahoma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D6496"/>
          </a:solidFill>
          <a:latin typeface="Tahoma"/>
          <a:ea typeface="MS PGothic" pitchFamily="34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Tahoma"/>
          <a:ea typeface="MS PGothic" pitchFamily="34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Tahoma"/>
          <a:ea typeface="MS PGothic" pitchFamily="34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Tahoma"/>
          <a:ea typeface="MS PGothic" pitchFamily="34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Tahoma"/>
          <a:ea typeface="MS PGothic" pitchFamily="34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533469A-8ACE-4457-A1A0-171579CCBF6F}"/>
              </a:ext>
            </a:extLst>
          </p:cNvPr>
          <p:cNvSpPr/>
          <p:nvPr/>
        </p:nvSpPr>
        <p:spPr>
          <a:xfrm>
            <a:off x="1452371" y="5559615"/>
            <a:ext cx="62392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>
                <a:ln w="0"/>
                <a:solidFill>
                  <a:srgbClr val="0D649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 Horizonte é o Nosso Destino.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xmlns="" id="{8A3C1C80-3B6C-4027-95D6-F3A78038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Seguro da Carga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C063DD6-2937-44E7-8917-DA970A9E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302" y="1883249"/>
            <a:ext cx="7487920" cy="3327943"/>
          </a:xfrm>
        </p:spPr>
        <p:txBody>
          <a:bodyPr/>
          <a:lstStyle/>
          <a:p>
            <a:r>
              <a:rPr lang="pt-BR" sz="2000" dirty="0"/>
              <a:t>Possui duas apólices de seguro:</a:t>
            </a:r>
          </a:p>
          <a:p>
            <a:pPr lvl="1"/>
            <a:r>
              <a:rPr lang="pt-BR" sz="2000" dirty="0">
                <a:solidFill>
                  <a:srgbClr val="0D6496"/>
                </a:solidFill>
              </a:rPr>
              <a:t>RCTR-C: Acidente</a:t>
            </a:r>
          </a:p>
          <a:p>
            <a:pPr lvl="1"/>
            <a:r>
              <a:rPr lang="pt-BR" sz="2000" dirty="0">
                <a:solidFill>
                  <a:srgbClr val="0D6496"/>
                </a:solidFill>
              </a:rPr>
              <a:t>RCF-DC: Furto</a:t>
            </a:r>
          </a:p>
          <a:p>
            <a:pPr lvl="1"/>
            <a:endParaRPr lang="pt-BR" sz="2000" dirty="0">
              <a:solidFill>
                <a:srgbClr val="FF0000"/>
              </a:solidFill>
            </a:endParaRPr>
          </a:p>
          <a:p>
            <a:pPr lvl="1"/>
            <a:r>
              <a:rPr lang="pt-BR" sz="2000" dirty="0">
                <a:solidFill>
                  <a:srgbClr val="0D6496"/>
                </a:solidFill>
              </a:rPr>
              <a:t>A segurança da carga, do veículo e do motorista, nas estradas ou na cidade, são fatores imprescindíveis em qualquer serviço de transportes. Portanto para isso mantemos parcerias com as mais renomadas seguradoras do País.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 hidden="1">
            <a:extLst>
              <a:ext uri="{FF2B5EF4-FFF2-40B4-BE49-F238E27FC236}">
                <a16:creationId xmlns:a16="http://schemas.microsoft.com/office/drawing/2014/main" xmlns="" id="{4D9644E7-330D-4E7E-9CC7-A5635E78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i="1">
                <a:latin typeface="Tahoma" panose="020B0604030504040204" pitchFamily="34" charset="0"/>
                <a:cs typeface="Tahoma" panose="020B0604030504040204" pitchFamily="34" charset="0"/>
              </a:rPr>
              <a:t>GERENCIAMENTO DE RISCO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5DC4AD1-C2DA-4076-B099-308626DD3600}"/>
              </a:ext>
            </a:extLst>
          </p:cNvPr>
          <p:cNvSpPr txBox="1"/>
          <p:nvPr/>
        </p:nvSpPr>
        <p:spPr>
          <a:xfrm>
            <a:off x="2291760" y="850620"/>
            <a:ext cx="456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Gerenciamento de Risco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76003AE-7E66-49D6-94DF-3443F6D7A838}"/>
              </a:ext>
            </a:extLst>
          </p:cNvPr>
          <p:cNvSpPr txBox="1"/>
          <p:nvPr/>
        </p:nvSpPr>
        <p:spPr>
          <a:xfrm>
            <a:off x="976545" y="1734315"/>
            <a:ext cx="7710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A Transportes </a:t>
            </a:r>
            <a:r>
              <a:rPr lang="pt-BR" sz="2000" dirty="0" err="1">
                <a:solidFill>
                  <a:srgbClr val="0D6496"/>
                </a:solidFill>
              </a:rPr>
              <a:t>Baggeto</a:t>
            </a:r>
            <a:r>
              <a:rPr lang="pt-BR" sz="2000" dirty="0">
                <a:solidFill>
                  <a:srgbClr val="0D6496"/>
                </a:solidFill>
              </a:rPr>
              <a:t> disponibiliza um sistema de rastreamento 24 horas, terceirizado por empresas especializadas, desde a partida até o retorno, com histórico de posições que são atualizados e gerenciados.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20" y="3048898"/>
            <a:ext cx="4761905" cy="285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55" y="1602277"/>
            <a:ext cx="3990322" cy="2992742"/>
          </a:xfrm>
          <a:prstGeom prst="rect">
            <a:avLst/>
          </a:prstGeom>
        </p:spPr>
      </p:pic>
      <p:sp>
        <p:nvSpPr>
          <p:cNvPr id="18434" name="Título 1" hidden="1">
            <a:extLst>
              <a:ext uri="{FF2B5EF4-FFF2-40B4-BE49-F238E27FC236}">
                <a16:creationId xmlns:a16="http://schemas.microsoft.com/office/drawing/2014/main" xmlns="" id="{D28B1780-A910-4410-959B-97442AD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i="1">
                <a:latin typeface="Tahoma" panose="020B0604030504040204" pitchFamily="34" charset="0"/>
                <a:cs typeface="Tahoma" panose="020B0604030504040204" pitchFamily="34" charset="0"/>
              </a:rPr>
              <a:t>DIFERENCIAIS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D37899-0896-4307-A712-E6C45DB40BFA}"/>
              </a:ext>
            </a:extLst>
          </p:cNvPr>
          <p:cNvSpPr txBox="1"/>
          <p:nvPr/>
        </p:nvSpPr>
        <p:spPr>
          <a:xfrm>
            <a:off x="3508022" y="692458"/>
            <a:ext cx="2127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</a:rPr>
              <a:t>Diferenciais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9AF11BA-0AA9-4847-A990-4B2196D370C4}"/>
              </a:ext>
            </a:extLst>
          </p:cNvPr>
          <p:cNvSpPr txBox="1"/>
          <p:nvPr/>
        </p:nvSpPr>
        <p:spPr>
          <a:xfrm>
            <a:off x="2665455" y="3538694"/>
            <a:ext cx="4639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Frota nova e rastreada por satélite;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Valorização do Capital Humano;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Tecnologia de embarque;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Carga totalmente segurada;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Preços Competitivos;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Atende empresas de todo Porte;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</a:rPr>
              <a:t>Entregas no prazo Combinado.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xmlns="" id="{3305C6A0-0B56-4648-97DB-A1A02D16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Frota</a:t>
            </a:r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xmlns="" id="{D49B1706-9D5E-4344-8FE8-018CB57E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768475"/>
            <a:ext cx="7486650" cy="4032250"/>
          </a:xfrm>
        </p:spPr>
        <p:txBody>
          <a:bodyPr/>
          <a:lstStyle/>
          <a:p>
            <a:pPr algn="just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Dispõe de uma frota nova, com idade média de 3 anos, correspondente à 342 placas dividas entre cavalos mecânicos e semirreboques.</a:t>
            </a:r>
          </a:p>
          <a:p>
            <a:pPr algn="just" eaLnBrk="1" hangingPunct="1"/>
            <a:endParaRPr lang="pt-BR" altLang="pt-BR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Carteira extensa de agregados e terceiros.</a:t>
            </a:r>
          </a:p>
          <a:p>
            <a:pPr algn="just" eaLnBrk="1" hangingPunct="1"/>
            <a:endParaRPr lang="pt-BR" altLang="pt-BR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Veículos revisados a cada 15.000km, visando a redução de avarias e contratempos.</a:t>
            </a:r>
          </a:p>
          <a:p>
            <a:pPr algn="just" eaLnBrk="1" hangingPunct="1"/>
            <a:endParaRPr lang="pt-BR" altLang="pt-BR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Constante renovação da frota. </a:t>
            </a:r>
          </a:p>
          <a:p>
            <a:pPr algn="just" eaLnBrk="1" hangingPunct="1"/>
            <a:endParaRPr lang="pt-BR" altLang="pt-BR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xmlns="" id="{EBAD5DBC-948B-41A2-ABC6-8D699AAD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Frota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00" y="2121023"/>
            <a:ext cx="3809524" cy="2857143"/>
          </a:xfrm>
          <a:prstGeom prst="rect">
            <a:avLst/>
          </a:prstGeom>
        </p:spPr>
      </p:pic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xmlns="" id="{41E827C6-4871-44DD-A229-149DEA26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091" y="2583989"/>
            <a:ext cx="2407871" cy="1508355"/>
          </a:xfrm>
        </p:spPr>
        <p:txBody>
          <a:bodyPr/>
          <a:lstStyle/>
          <a:p>
            <a:pPr eaLnBrk="1" hangingPunct="1">
              <a:defRPr/>
            </a:pPr>
            <a:endParaRPr lang="pt-BR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pt-BR" altLang="pt-BR" sz="2000" smtClean="0">
                <a:latin typeface="Tahoma" panose="020B0604030504040204" pitchFamily="34" charset="0"/>
                <a:cs typeface="Tahoma" panose="020B0604030504040204" pitchFamily="34" charset="0"/>
              </a:rPr>
              <a:t>120  </a:t>
            </a:r>
            <a:r>
              <a:rPr lang="pt-BR" altLang="pt-BR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Rodotrens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10    </a:t>
            </a:r>
            <a:r>
              <a:rPr lang="pt-BR" altLang="pt-BR" sz="2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Vanderleias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altLang="pt-BR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CD57B6-69AD-4277-A1AF-CF609AD1B06E}"/>
              </a:ext>
            </a:extLst>
          </p:cNvPr>
          <p:cNvSpPr txBox="1"/>
          <p:nvPr/>
        </p:nvSpPr>
        <p:spPr>
          <a:xfrm>
            <a:off x="2901855" y="259179"/>
            <a:ext cx="3663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Matriz Orleans - SC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9150552-FC7B-416A-9B19-FE0835D84B5F}"/>
              </a:ext>
            </a:extLst>
          </p:cNvPr>
          <p:cNvSpPr txBox="1"/>
          <p:nvPr/>
        </p:nvSpPr>
        <p:spPr>
          <a:xfrm>
            <a:off x="1359931" y="1180802"/>
            <a:ext cx="7119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Endereço: Rua: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Atilio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Fenilli</a:t>
            </a:r>
            <a:endParaRPr lang="pt-BR" sz="2000" dirty="0">
              <a:solidFill>
                <a:srgbClr val="0D649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Cidade: Orleans –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CEP: 88870-000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Fone: (48) 3466-3241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Celular: (48) 9.9636-4800  (48) 9.9664-0034/9.9957-8348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comercial@transportesbaggeto.com.br </a:t>
            </a:r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53" y="3764419"/>
            <a:ext cx="4129201" cy="23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CD57B6-69AD-4277-A1AF-CF609AD1B06E}"/>
              </a:ext>
            </a:extLst>
          </p:cNvPr>
          <p:cNvSpPr txBox="1"/>
          <p:nvPr/>
        </p:nvSpPr>
        <p:spPr>
          <a:xfrm>
            <a:off x="3124648" y="551566"/>
            <a:ext cx="2894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Filial São Paulo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9150552-FC7B-416A-9B19-FE0835D84B5F}"/>
              </a:ext>
            </a:extLst>
          </p:cNvPr>
          <p:cNvSpPr txBox="1"/>
          <p:nvPr/>
        </p:nvSpPr>
        <p:spPr>
          <a:xfrm>
            <a:off x="1495459" y="2078946"/>
            <a:ext cx="6153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Endereço: Rua: Washington Luiz, Km 154 –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Cidade: Cordeirópolis – 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CEP: 13.490-000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Fone: (19) 3546-9525 / 3546-8194.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Celular: (48) 9.8811-9525 / (48) </a:t>
            </a:r>
            <a:r>
              <a:rPr lang="pt-BR" sz="2000" dirty="0" smtClean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9.8822-2031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48) 9.9692-1415 / 9.9692-1441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comercialsp@transportesbaggeto.com.br</a:t>
            </a:r>
          </a:p>
        </p:txBody>
      </p:sp>
    </p:spTree>
    <p:extLst>
      <p:ext uri="{BB962C8B-B14F-4D97-AF65-F5344CB8AC3E}">
        <p14:creationId xmlns:p14="http://schemas.microsoft.com/office/powerpoint/2010/main" val="1635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CD57B6-69AD-4277-A1AF-CF609AD1B06E}"/>
              </a:ext>
            </a:extLst>
          </p:cNvPr>
          <p:cNvSpPr txBox="1"/>
          <p:nvPr/>
        </p:nvSpPr>
        <p:spPr>
          <a:xfrm>
            <a:off x="3029817" y="551566"/>
            <a:ext cx="3359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Filial Pernambuco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9150552-FC7B-416A-9B19-FE0835D84B5F}"/>
              </a:ext>
            </a:extLst>
          </p:cNvPr>
          <p:cNvSpPr txBox="1"/>
          <p:nvPr/>
        </p:nvSpPr>
        <p:spPr>
          <a:xfrm>
            <a:off x="1811429" y="2239696"/>
            <a:ext cx="5796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Endereço: Rua: Osvaldo Cruz, 381.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Cidade: Trindade -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CEP: 56.250-000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Fone: (48) 3466-3241.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comercial@transportesbaggeto.com.br</a:t>
            </a:r>
          </a:p>
        </p:txBody>
      </p:sp>
    </p:spTree>
    <p:extLst>
      <p:ext uri="{BB962C8B-B14F-4D97-AF65-F5344CB8AC3E}">
        <p14:creationId xmlns:p14="http://schemas.microsoft.com/office/powerpoint/2010/main" val="42721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CD57B6-69AD-4277-A1AF-CF609AD1B06E}"/>
              </a:ext>
            </a:extLst>
          </p:cNvPr>
          <p:cNvSpPr txBox="1"/>
          <p:nvPr/>
        </p:nvSpPr>
        <p:spPr>
          <a:xfrm>
            <a:off x="3395844" y="675853"/>
            <a:ext cx="2352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Filial Paraná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9150552-FC7B-416A-9B19-FE0835D84B5F}"/>
              </a:ext>
            </a:extLst>
          </p:cNvPr>
          <p:cNvSpPr txBox="1"/>
          <p:nvPr/>
        </p:nvSpPr>
        <p:spPr>
          <a:xfrm>
            <a:off x="1491449" y="2305615"/>
            <a:ext cx="80698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Endereço: Rod. BR 376, KM 626, Nº 25.000, Sala 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Cidade: São José dos Pinhais – 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Bairro: Campo Largo da Roseira.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CEP: 83.090-060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Fone: (48) 3466-3241.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comercial@transportesbaggeto.com.br</a:t>
            </a:r>
          </a:p>
        </p:txBody>
      </p:sp>
    </p:spTree>
    <p:extLst>
      <p:ext uri="{BB962C8B-B14F-4D97-AF65-F5344CB8AC3E}">
        <p14:creationId xmlns:p14="http://schemas.microsoft.com/office/powerpoint/2010/main" val="9564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CD57B6-69AD-4277-A1AF-CF609AD1B06E}"/>
              </a:ext>
            </a:extLst>
          </p:cNvPr>
          <p:cNvSpPr txBox="1"/>
          <p:nvPr/>
        </p:nvSpPr>
        <p:spPr>
          <a:xfrm>
            <a:off x="2443891" y="551566"/>
            <a:ext cx="4384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Filial Rio Grande do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9150552-FC7B-416A-9B19-FE0835D84B5F}"/>
              </a:ext>
            </a:extLst>
          </p:cNvPr>
          <p:cNvSpPr txBox="1"/>
          <p:nvPr/>
        </p:nvSpPr>
        <p:spPr>
          <a:xfrm>
            <a:off x="1597981" y="2459893"/>
            <a:ext cx="8069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sz="2000" dirty="0" err="1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Endereço: Rua: João Carlos Benfica, 1015 Rod. 474.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Cidade: Santo Antônio da Patrulha – 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CEP: 95.500-000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Fone: (48) 3466-3241.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64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comercial@transportesbaggeto.com.br</a:t>
            </a:r>
          </a:p>
        </p:txBody>
      </p:sp>
    </p:spTree>
    <p:extLst>
      <p:ext uri="{BB962C8B-B14F-4D97-AF65-F5344CB8AC3E}">
        <p14:creationId xmlns:p14="http://schemas.microsoft.com/office/powerpoint/2010/main" val="27802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>
            <a:extLst>
              <a:ext uri="{FF2B5EF4-FFF2-40B4-BE49-F238E27FC236}">
                <a16:creationId xmlns:a16="http://schemas.microsoft.com/office/drawing/2014/main" xmlns="" id="{5B25A64B-F61F-433F-8288-BF6E86FD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4" y="138112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A Empresa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20B9AD74-428D-4386-BE05-9D87F69E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41034" y="1162975"/>
            <a:ext cx="7399692" cy="46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xmlns="" id="{2C49D162-6B86-4D9A-A2C8-885C0057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Minas Gerais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xmlns="" id="{D333EA09-DEC4-482C-9A2D-BA4EB912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842" y="2008172"/>
            <a:ext cx="7486650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ENDEREÇO: Rod. Fernão Dias, KM 817, Sala 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Estiva – MG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CEP: 37.542-000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/ (48) 9 9108-5456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Contato: Roberto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roberto@transportesbaggeto.com.br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xmlns="" id="{0E3CEA23-625C-43FD-B38B-8B3C8516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Bahia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xmlns="" id="{77933BC5-65E9-4DF7-ABCE-C1B8E2D7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2327275"/>
            <a:ext cx="7486650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Barreiras e Camaçari – MG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/ (48) 9 9655-0125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Contato: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Domicio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comercialba@transportesbaggeto.com.br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xmlns="" id="{795D5A17-F78E-400B-9182-9118957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40" y="64939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Pará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xmlns="" id="{03D7D508-46F3-4F42-BB94-AF45490D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2311338"/>
            <a:ext cx="7486650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Paragominas - 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/ (48) 9 9917-8885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Contato: Edgar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edgar@transportesbaggeto.com.br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03B09EE4-EE21-48D5-A18F-EE3B9E84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Paraíba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xmlns="" id="{7DF0FD7F-F7C8-4F45-90BA-DDF9D6F1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655" y="1981539"/>
            <a:ext cx="7486650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ENDEREÇO: BR 101, KM 6, Sala 104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BAYEUX– PB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CEP: 58.309-602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/ (48) 9 9849-0023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Contato: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Ila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comercialpb@transportesbaggeto.com.br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03B09EE4-EE21-48D5-A18F-EE3B9E84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</a:t>
            </a:r>
            <a:r>
              <a:rPr lang="pt-BR" altLang="pt-BR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Maranhão</a:t>
            </a:r>
            <a:endParaRPr lang="pt-BR" altLang="pt-BR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xmlns="" id="{7DF0FD7F-F7C8-4F45-90BA-DDF9D6F1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27" y="1976016"/>
            <a:ext cx="6234745" cy="3003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ENDEREÇO: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Rod BR 135, 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KM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302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DOM PEDRO – MA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CEP: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65.765-000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</a:t>
            </a:r>
            <a:endParaRPr lang="pt-BR" altLang="pt-B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Contato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Edgar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edgar@transportesbaggeto.com.br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03B09EE4-EE21-48D5-A18F-EE3B9E84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Filial </a:t>
            </a:r>
            <a:r>
              <a:rPr lang="pt-BR" altLang="pt-BR" sz="3200" dirty="0" smtClean="0">
                <a:latin typeface="Tahoma" panose="020B0604030504040204" pitchFamily="34" charset="0"/>
                <a:cs typeface="Tahoma" panose="020B0604030504040204" pitchFamily="34" charset="0"/>
              </a:rPr>
              <a:t>Goiás</a:t>
            </a:r>
            <a:endParaRPr lang="pt-BR" altLang="pt-BR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xmlns="" id="{7DF0FD7F-F7C8-4F45-90BA-DDF9D6F1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027" y="1976016"/>
            <a:ext cx="6234745" cy="3003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RAZÃO SOCIAL: Transportadora </a:t>
            </a:r>
            <a:r>
              <a:rPr lang="pt-BR" altLang="pt-BR" sz="2000" dirty="0" err="1">
                <a:latin typeface="Tahoma" panose="020B0604030504040204" pitchFamily="34" charset="0"/>
                <a:cs typeface="Tahoma" panose="020B0604030504040204" pitchFamily="34" charset="0"/>
              </a:rPr>
              <a:t>Baggeto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 Ltda.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ENDEREÇO: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Rua 14E, Quadra 55, Lote 2, Casa 1, Sala 3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CIDADE: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APARECIDA DE GOIANIA – GO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CEP: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74.932-330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FONE/FAX: (48)3466-3241 </a:t>
            </a:r>
            <a:endParaRPr lang="pt-BR" altLang="pt-B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Contato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Edgar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edgar@transportesbaggeto.com.br</a:t>
            </a:r>
            <a:endParaRPr lang="pt-BR" altLang="pt-BR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E86564F-79B9-4EB9-95C6-F6084B7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207363"/>
            <a:ext cx="7486650" cy="4593362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000" dirty="0" smtClean="0"/>
              <a:t>Com </a:t>
            </a:r>
            <a:r>
              <a:rPr lang="pt-BR" sz="2000" dirty="0"/>
              <a:t>uma estrutura sólida, a Transportes </a:t>
            </a:r>
            <a:r>
              <a:rPr lang="pt-BR" sz="2000" dirty="0" err="1"/>
              <a:t>Baggeto</a:t>
            </a:r>
            <a:r>
              <a:rPr lang="pt-BR" sz="2000" dirty="0"/>
              <a:t>, tem entre seus padrões: a agilidade, a flexibilidade, a competência e a segurança que o cliente necessita, tendo como resultado final a total satisfação do cliente. 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Atua em todas as regiões do Brasil, com destaque para as regiões Sul, Sudeste e Nordeste.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pt-BR" sz="2000" dirty="0"/>
              <a:t>Em outubro de 2015, a empresa inaugurou sua nova sede, uma estrutura moderna com escritório, mecânica, auto elétrica, lavação e borracharia.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xmlns="" id="{ADB13B9F-89C5-4D78-BCF8-64C40B6F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Colaboradores</a:t>
            </a: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xmlns="" id="{AC77B664-2FFE-4AAA-B44F-EEF92214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768475"/>
            <a:ext cx="7486650" cy="842840"/>
          </a:xfrm>
        </p:spPr>
        <p:txBody>
          <a:bodyPr/>
          <a:lstStyle/>
          <a:p>
            <a:pPr algn="ctr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Possui uma equipe capacitada e qualificada de aproximadamente </a:t>
            </a:r>
            <a:r>
              <a:rPr lang="pt-BR" altLang="pt-B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colaboradores.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31" y="2962152"/>
            <a:ext cx="4119138" cy="2747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xmlns="" id="{74E06346-0F14-4970-8996-8666A078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325438"/>
            <a:ext cx="7486650" cy="801687"/>
          </a:xfrm>
        </p:spPr>
        <p:txBody>
          <a:bodyPr/>
          <a:lstStyle/>
          <a:p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Segurança no Trabalho</a:t>
            </a:r>
          </a:p>
        </p:txBody>
      </p:sp>
      <p:sp>
        <p:nvSpPr>
          <p:cNvPr id="11267" name="Espaço Reservado para Conteúdo 2">
            <a:extLst>
              <a:ext uri="{FF2B5EF4-FFF2-40B4-BE49-F238E27FC236}">
                <a16:creationId xmlns:a16="http://schemas.microsoft.com/office/drawing/2014/main" xmlns="" id="{F2EAF202-632C-44AA-AE10-1FFC0E37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127125"/>
            <a:ext cx="7486650" cy="503555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t-BR" altLang="pt-BR" sz="1800" dirty="0">
                <a:latin typeface="Tahoma" pitchFamily="34" charset="0"/>
                <a:cs typeface="Tahoma" pitchFamily="34" charset="0"/>
              </a:rPr>
              <a:t>A Transportes Baggeto realiza o </a:t>
            </a:r>
            <a:r>
              <a:rPr lang="pt-BR" altLang="pt-BR" sz="2000" b="1" dirty="0">
                <a:latin typeface="Tahoma" pitchFamily="34" charset="0"/>
                <a:cs typeface="Tahoma" pitchFamily="34" charset="0"/>
              </a:rPr>
              <a:t>Exame Toxicológico</a:t>
            </a:r>
            <a:r>
              <a:rPr lang="pt-BR" altLang="pt-B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em um laboratório devidamente credenciado em todas admissões para função de motorista,  bem como a renovação da CNH nas categorias C, D e </a:t>
            </a:r>
            <a:r>
              <a:rPr lang="pt-BR" altLang="pt-BR" sz="1800" dirty="0" err="1">
                <a:latin typeface="Tahoma" pitchFamily="34" charset="0"/>
                <a:cs typeface="Tahoma" pitchFamily="34" charset="0"/>
              </a:rPr>
              <a:t>E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pt-BR" altLang="pt-BR" sz="1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altLang="pt-BR" sz="1800" dirty="0">
                <a:latin typeface="Tahoma" pitchFamily="34" charset="0"/>
                <a:cs typeface="Tahoma" pitchFamily="34" charset="0"/>
              </a:rPr>
              <a:t>Possuímos e renovamos anualmente todos os laudos técnicos de segurança do trabalho (citados abaixo), regulamentados pelas normativas do Ministério do Trabalho e Emprego, os quais têm por objetivo preservar a integridade física do trabalhador com medidas de controle e prevenção de acidentes</a:t>
            </a:r>
            <a:r>
              <a:rPr lang="pt-BR" altLang="pt-BR" sz="1800" dirty="0" smtClean="0">
                <a:latin typeface="Tahoma" pitchFamily="34" charset="0"/>
                <a:cs typeface="Tahoma" pitchFamily="34" charset="0"/>
              </a:rPr>
              <a:t>.</a:t>
            </a:r>
            <a:endParaRPr lang="pt-BR" alt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pt-BR" altLang="pt-BR" sz="1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altLang="pt-BR" sz="1800" b="1" dirty="0">
                <a:latin typeface="Tahoma" pitchFamily="34" charset="0"/>
                <a:cs typeface="Tahoma" pitchFamily="34" charset="0"/>
              </a:rPr>
              <a:t>LTCAT - 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Laudo Técnico das Condições Ambientais do trabalho;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1800" b="1" dirty="0">
                <a:latin typeface="Tahoma" pitchFamily="34" charset="0"/>
                <a:cs typeface="Tahoma" pitchFamily="34" charset="0"/>
              </a:rPr>
              <a:t>PPRA - 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Programa de Prevenção aos Riscos Ambientais;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1800" b="1" dirty="0">
                <a:latin typeface="Tahoma" pitchFamily="34" charset="0"/>
                <a:cs typeface="Tahoma" pitchFamily="34" charset="0"/>
              </a:rPr>
              <a:t>PCMSO - 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Programa de Controle Medico da Saúde Ocupacional;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altLang="pt-BR" sz="1800" b="1" dirty="0">
                <a:latin typeface="Tahoma" pitchFamily="34" charset="0"/>
                <a:cs typeface="Tahoma" pitchFamily="34" charset="0"/>
              </a:rPr>
              <a:t>Visitas Técnicas Mensais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 (Treinamento, </a:t>
            </a:r>
            <a:r>
              <a:rPr lang="pt-BR" altLang="pt-BR" sz="1800" dirty="0" err="1">
                <a:latin typeface="Tahoma" pitchFamily="34" charset="0"/>
                <a:cs typeface="Tahoma" pitchFamily="34" charset="0"/>
              </a:rPr>
              <a:t>Vistória</a:t>
            </a:r>
            <a:r>
              <a:rPr lang="pt-BR" altLang="pt-BR" sz="1800" dirty="0">
                <a:latin typeface="Tahoma" pitchFamily="34" charset="0"/>
                <a:cs typeface="Tahoma" pitchFamily="34" charset="0"/>
              </a:rPr>
              <a:t> de uso EPI, confecção de PPP).</a:t>
            </a:r>
          </a:p>
          <a:p>
            <a:pPr>
              <a:buFont typeface="Arial" charset="0"/>
              <a:buChar char="•"/>
              <a:defRPr/>
            </a:pPr>
            <a:endParaRPr lang="pt-BR" altLang="pt-BR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xmlns="" id="{105A11ED-1124-4587-A4CC-288A691B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360363"/>
            <a:ext cx="7486650" cy="1057275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Treinamento e Desenvolvimento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xmlns="" id="{F1BBBDED-85AA-4F29-8F05-357F5304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757363"/>
            <a:ext cx="7486650" cy="4043362"/>
          </a:xfrm>
        </p:spPr>
        <p:txBody>
          <a:bodyPr/>
          <a:lstStyle/>
          <a:p>
            <a:pPr algn="just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Treinamentos periódicos com seus colaboradores com o objetivo de prestar o melhor serviço possível</a:t>
            </a:r>
          </a:p>
        </p:txBody>
      </p:sp>
      <p:pic>
        <p:nvPicPr>
          <p:cNvPr id="12292" name="Picture 3" descr="C:\Users\Silverio\Desktop\IMG_7548.JPG">
            <a:extLst>
              <a:ext uri="{FF2B5EF4-FFF2-40B4-BE49-F238E27FC236}">
                <a16:creationId xmlns:a16="http://schemas.microsoft.com/office/drawing/2014/main" xmlns="" id="{6DCFC19F-886E-448B-B281-F02C3B74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921000"/>
            <a:ext cx="5632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03137BD5-2F03-4CF1-BCC9-F30E49B1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Missão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E3D14D1B-F435-4098-8B51-77CF30AA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5" y="1660124"/>
            <a:ext cx="7856538" cy="1109453"/>
          </a:xfrm>
        </p:spPr>
        <p:txBody>
          <a:bodyPr/>
          <a:lstStyle/>
          <a:p>
            <a:pPr algn="ctr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Desenvolver soluções logísticas confiáveis e seguras, gerando crescimento sustentável e expectativas positivas aos clientes e contribuindo no desenvolvimento da sociedade.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93" y="3012063"/>
            <a:ext cx="4328991" cy="288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0867358F-67B0-4B4E-9AF0-462D3783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Visão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062FF934-4A76-429D-893C-9361F6703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768475"/>
            <a:ext cx="8156575" cy="614240"/>
          </a:xfrm>
        </p:spPr>
        <p:txBody>
          <a:bodyPr/>
          <a:lstStyle/>
          <a:p>
            <a:pPr algn="ctr" eaLnBrk="1" hangingPunct="1"/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Ser uma empresa fundamental na logística brasileira.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1" y="2733552"/>
            <a:ext cx="4488414" cy="299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xmlns="" id="{B4B26BF8-3A14-4E6A-99E8-DF07A6E9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498475"/>
            <a:ext cx="7486650" cy="919163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Tahoma" panose="020B0604030504040204" pitchFamily="34" charset="0"/>
                <a:cs typeface="Tahoma" panose="020B0604030504040204" pitchFamily="34" charset="0"/>
              </a:rPr>
              <a:t>Valores</a:t>
            </a:r>
          </a:p>
        </p:txBody>
      </p:sp>
      <p:sp>
        <p:nvSpPr>
          <p:cNvPr id="15363" name="Espaço Reservado para Conteúdo 2">
            <a:extLst>
              <a:ext uri="{FF2B5EF4-FFF2-40B4-BE49-F238E27FC236}">
                <a16:creationId xmlns:a16="http://schemas.microsoft.com/office/drawing/2014/main" xmlns="" id="{8677A8D2-0372-4949-BB2F-08C8C88A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074" y="1417638"/>
            <a:ext cx="8023595" cy="4489450"/>
          </a:xfrm>
        </p:spPr>
        <p:txBody>
          <a:bodyPr/>
          <a:lstStyle/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Confiança e Credibilidade: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Respeitar o cliente: honrar compromissos, ser transparente, agir com seriedade e rigor, ser responsável. Servir o cliente cada vez melhor. 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Comprometimento: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desenvolver as atividades com comprometimento e paixão, traduzida na utilização de meios adequados e na eficiência dos processos. 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Agilidade: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Dinamismo e simplicidade fazem parte do nosso DNA e, para nos mantermos competitivos, estes atributos devem estar presentes em todas as operações e processos da empresa. 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Segurança:</a:t>
            </a: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garantir a integridade dos serviços através de atitudes e comportamentos, evitando ao máximo o número de sinistros e avarias. </a:t>
            </a:r>
          </a:p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Ética:</a:t>
            </a: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verdadeiro com os clientes, colaboradores, sócios e sociedade, tratando a todos como gostaria de ser tratado, de forma respeitosa, sabendo ouvir e entender o que está no íntimo das pessoas. 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pt-BR" alt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Sustentabilidade</a:t>
            </a:r>
            <a:r>
              <a:rPr lang="pt-BR" altLang="pt-B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altLang="pt-B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econômica, social e ambiental: crescer economicamente com solidez financeira através da boa gestão das pessoas, sociedade e meio ambiente. </a:t>
            </a:r>
            <a:endParaRPr lang="pt-BR" alt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932</Words>
  <Application>Microsoft Office PowerPoint</Application>
  <PresentationFormat>Apresentação na tela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MS PGothic</vt:lpstr>
      <vt:lpstr>Tahoma</vt:lpstr>
      <vt:lpstr>Wingdings</vt:lpstr>
      <vt:lpstr>Office Theme</vt:lpstr>
      <vt:lpstr>Apresentação do PowerPoint</vt:lpstr>
      <vt:lpstr>A Empresa</vt:lpstr>
      <vt:lpstr>Apresentação do PowerPoint</vt:lpstr>
      <vt:lpstr>Colaboradores</vt:lpstr>
      <vt:lpstr>Segurança no Trabalho</vt:lpstr>
      <vt:lpstr>Treinamento e Desenvolvimento</vt:lpstr>
      <vt:lpstr>Missão </vt:lpstr>
      <vt:lpstr>Visão</vt:lpstr>
      <vt:lpstr>Valores</vt:lpstr>
      <vt:lpstr>Seguro da Carga</vt:lpstr>
      <vt:lpstr>GERENCIAMENTO DE RISCO</vt:lpstr>
      <vt:lpstr>DIFERENCIAIS</vt:lpstr>
      <vt:lpstr>Frota</vt:lpstr>
      <vt:lpstr>Frota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Filial Minas Gerais</vt:lpstr>
      <vt:lpstr>Filial Bahia</vt:lpstr>
      <vt:lpstr>Filial Pará</vt:lpstr>
      <vt:lpstr>Filial Paraíba</vt:lpstr>
      <vt:lpstr>Filial Maranhão</vt:lpstr>
      <vt:lpstr>Filial Goiás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Tonietto</dc:creator>
  <cp:lastModifiedBy>Derivan</cp:lastModifiedBy>
  <cp:revision>62</cp:revision>
  <dcterms:created xsi:type="dcterms:W3CDTF">2014-11-18T22:12:03Z</dcterms:created>
  <dcterms:modified xsi:type="dcterms:W3CDTF">2021-08-27T12:50:17Z</dcterms:modified>
</cp:coreProperties>
</file>